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63" r:id="rId5"/>
    <p:sldId id="273" r:id="rId6"/>
    <p:sldId id="261" r:id="rId7"/>
    <p:sldId id="264" r:id="rId8"/>
    <p:sldId id="262" r:id="rId9"/>
    <p:sldId id="274" r:id="rId10"/>
    <p:sldId id="271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B32FF-A45E-40A8-93E7-3C8117ED14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29144C2-5F9A-42BE-8896-D66006ADB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Cameras, LiDAR, and Radar Sensors perform inaccurately during harsh weather conditions </a:t>
          </a:r>
        </a:p>
      </dgm:t>
    </dgm:pt>
    <dgm:pt modelId="{05A2C138-0183-4E7E-B849-547417A79067}" type="parTrans" cxnId="{6BC7C8D5-1815-4923-9021-AC62D80C3DC6}">
      <dgm:prSet/>
      <dgm:spPr/>
      <dgm:t>
        <a:bodyPr/>
        <a:lstStyle/>
        <a:p>
          <a:endParaRPr lang="en-US"/>
        </a:p>
      </dgm:t>
    </dgm:pt>
    <dgm:pt modelId="{7044A4C3-32F2-48F4-B06E-FC8E499605D6}" type="sibTrans" cxnId="{6BC7C8D5-1815-4923-9021-AC62D80C3D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7DE603-6BC4-4459-A76B-21D4B1050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Most car-following models are based off assumptions and not data based resulting biases in real life scenarios</a:t>
          </a:r>
          <a:endParaRPr lang="en-US" dirty="0"/>
        </a:p>
      </dgm:t>
    </dgm:pt>
    <dgm:pt modelId="{CA9A4106-F177-4F53-849B-491EEDF1FB24}" type="parTrans" cxnId="{03124BAB-AF53-4B8C-B53E-A4E668E208FB}">
      <dgm:prSet/>
      <dgm:spPr/>
      <dgm:t>
        <a:bodyPr/>
        <a:lstStyle/>
        <a:p>
          <a:endParaRPr lang="en-US"/>
        </a:p>
      </dgm:t>
    </dgm:pt>
    <dgm:pt modelId="{65C349AF-3EC7-42D3-8B4E-116549DD7896}" type="sibTrans" cxnId="{03124BAB-AF53-4B8C-B53E-A4E668E208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F19ADD-0169-4E55-8DD3-266521E333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Safety concerns around unknown intentions of other road users, communications between vehicles and road infrastructures.  </a:t>
          </a:r>
          <a:endParaRPr lang="en-US" dirty="0"/>
        </a:p>
      </dgm:t>
    </dgm:pt>
    <dgm:pt modelId="{E6A5ABDB-309F-4329-B667-77203ACB3CEF}" type="parTrans" cxnId="{24E7DD86-9D38-4650-959C-359CC76B7305}">
      <dgm:prSet/>
      <dgm:spPr/>
      <dgm:t>
        <a:bodyPr/>
        <a:lstStyle/>
        <a:p>
          <a:endParaRPr lang="en-US"/>
        </a:p>
      </dgm:t>
    </dgm:pt>
    <dgm:pt modelId="{564E922D-E434-4F7A-AD11-53F14BD5420F}" type="sibTrans" cxnId="{24E7DD86-9D38-4650-959C-359CC76B7305}">
      <dgm:prSet/>
      <dgm:spPr/>
      <dgm:t>
        <a:bodyPr/>
        <a:lstStyle/>
        <a:p>
          <a:endParaRPr lang="en-US"/>
        </a:p>
      </dgm:t>
    </dgm:pt>
    <dgm:pt modelId="{12B6D70F-68FB-4541-B9CC-8D0990D47328}" type="pres">
      <dgm:prSet presAssocID="{01CB32FF-A45E-40A8-93E7-3C8117ED14B5}" presName="root" presStyleCnt="0">
        <dgm:presLayoutVars>
          <dgm:dir/>
          <dgm:resizeHandles val="exact"/>
        </dgm:presLayoutVars>
      </dgm:prSet>
      <dgm:spPr/>
    </dgm:pt>
    <dgm:pt modelId="{FED79FCD-3468-4608-BC6B-8F67BE973D92}" type="pres">
      <dgm:prSet presAssocID="{629144C2-5F9A-42BE-8896-D66006ADBE51}" presName="compNode" presStyleCnt="0"/>
      <dgm:spPr/>
    </dgm:pt>
    <dgm:pt modelId="{144B72AE-372C-4DEC-905E-44DBFED03C92}" type="pres">
      <dgm:prSet presAssocID="{629144C2-5F9A-42BE-8896-D66006ADBE51}" presName="bgRect" presStyleLbl="bgShp" presStyleIdx="0" presStyleCnt="3"/>
      <dgm:spPr/>
    </dgm:pt>
    <dgm:pt modelId="{5CC8960E-C0EF-49CC-A93E-80F6DD3293A8}" type="pres">
      <dgm:prSet presAssocID="{629144C2-5F9A-42BE-8896-D66006ADBE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C31D8B4-5CED-4BB4-BBBF-323B1A673478}" type="pres">
      <dgm:prSet presAssocID="{629144C2-5F9A-42BE-8896-D66006ADBE51}" presName="spaceRect" presStyleCnt="0"/>
      <dgm:spPr/>
    </dgm:pt>
    <dgm:pt modelId="{ECC8C3EB-CEEC-4A24-9445-E1B31F469AF4}" type="pres">
      <dgm:prSet presAssocID="{629144C2-5F9A-42BE-8896-D66006ADBE51}" presName="parTx" presStyleLbl="revTx" presStyleIdx="0" presStyleCnt="3">
        <dgm:presLayoutVars>
          <dgm:chMax val="0"/>
          <dgm:chPref val="0"/>
        </dgm:presLayoutVars>
      </dgm:prSet>
      <dgm:spPr/>
    </dgm:pt>
    <dgm:pt modelId="{45856C97-36C0-4A31-BE65-759A6489F2E4}" type="pres">
      <dgm:prSet presAssocID="{7044A4C3-32F2-48F4-B06E-FC8E499605D6}" presName="sibTrans" presStyleCnt="0"/>
      <dgm:spPr/>
    </dgm:pt>
    <dgm:pt modelId="{D1D74EB1-12DB-4E11-B435-F886E4A536D3}" type="pres">
      <dgm:prSet presAssocID="{5E7DE603-6BC4-4459-A76B-21D4B105018D}" presName="compNode" presStyleCnt="0"/>
      <dgm:spPr/>
    </dgm:pt>
    <dgm:pt modelId="{FAFF70D4-E14E-4893-93D8-C00405F11CDC}" type="pres">
      <dgm:prSet presAssocID="{5E7DE603-6BC4-4459-A76B-21D4B105018D}" presName="bgRect" presStyleLbl="bgShp" presStyleIdx="1" presStyleCnt="3"/>
      <dgm:spPr/>
    </dgm:pt>
    <dgm:pt modelId="{F75750D0-754B-47BC-A5EA-4307A51E4948}" type="pres">
      <dgm:prSet presAssocID="{5E7DE603-6BC4-4459-A76B-21D4B10501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A280D2A8-504D-4C6A-88AF-DDB7F56A4DC4}" type="pres">
      <dgm:prSet presAssocID="{5E7DE603-6BC4-4459-A76B-21D4B105018D}" presName="spaceRect" presStyleCnt="0"/>
      <dgm:spPr/>
    </dgm:pt>
    <dgm:pt modelId="{73C34DA0-DCB0-479F-90A8-418A4CBF12FE}" type="pres">
      <dgm:prSet presAssocID="{5E7DE603-6BC4-4459-A76B-21D4B105018D}" presName="parTx" presStyleLbl="revTx" presStyleIdx="1" presStyleCnt="3">
        <dgm:presLayoutVars>
          <dgm:chMax val="0"/>
          <dgm:chPref val="0"/>
        </dgm:presLayoutVars>
      </dgm:prSet>
      <dgm:spPr/>
    </dgm:pt>
    <dgm:pt modelId="{CF995866-0DE2-4712-9714-1C4C374DAFD7}" type="pres">
      <dgm:prSet presAssocID="{65C349AF-3EC7-42D3-8B4E-116549DD7896}" presName="sibTrans" presStyleCnt="0"/>
      <dgm:spPr/>
    </dgm:pt>
    <dgm:pt modelId="{9D8A00D8-DADA-44A5-8C47-B632CDBE9B1F}" type="pres">
      <dgm:prSet presAssocID="{FDF19ADD-0169-4E55-8DD3-266521E333E1}" presName="compNode" presStyleCnt="0"/>
      <dgm:spPr/>
    </dgm:pt>
    <dgm:pt modelId="{5BC44CA0-0C3F-41BF-B8FF-658CB041EC9E}" type="pres">
      <dgm:prSet presAssocID="{FDF19ADD-0169-4E55-8DD3-266521E333E1}" presName="bgRect" presStyleLbl="bgShp" presStyleIdx="2" presStyleCnt="3"/>
      <dgm:spPr/>
    </dgm:pt>
    <dgm:pt modelId="{6687BD0A-C30E-4903-9410-10D27FBB3554}" type="pres">
      <dgm:prSet presAssocID="{FDF19ADD-0169-4E55-8DD3-266521E333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A07686E-6CA3-4A76-8807-737E27F58BAD}" type="pres">
      <dgm:prSet presAssocID="{FDF19ADD-0169-4E55-8DD3-266521E333E1}" presName="spaceRect" presStyleCnt="0"/>
      <dgm:spPr/>
    </dgm:pt>
    <dgm:pt modelId="{AEBA811C-DC8E-4A89-9C48-A7998B0F25DB}" type="pres">
      <dgm:prSet presAssocID="{FDF19ADD-0169-4E55-8DD3-266521E333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FA08C79-E9D2-4972-BA34-4D855E0C0355}" type="presOf" srcId="{01CB32FF-A45E-40A8-93E7-3C8117ED14B5}" destId="{12B6D70F-68FB-4541-B9CC-8D0990D47328}" srcOrd="0" destOrd="0" presId="urn:microsoft.com/office/officeart/2018/2/layout/IconVerticalSolidList"/>
    <dgm:cxn modelId="{24E7DD86-9D38-4650-959C-359CC76B7305}" srcId="{01CB32FF-A45E-40A8-93E7-3C8117ED14B5}" destId="{FDF19ADD-0169-4E55-8DD3-266521E333E1}" srcOrd="2" destOrd="0" parTransId="{E6A5ABDB-309F-4329-B667-77203ACB3CEF}" sibTransId="{564E922D-E434-4F7A-AD11-53F14BD5420F}"/>
    <dgm:cxn modelId="{03124BAB-AF53-4B8C-B53E-A4E668E208FB}" srcId="{01CB32FF-A45E-40A8-93E7-3C8117ED14B5}" destId="{5E7DE603-6BC4-4459-A76B-21D4B105018D}" srcOrd="1" destOrd="0" parTransId="{CA9A4106-F177-4F53-849B-491EEDF1FB24}" sibTransId="{65C349AF-3EC7-42D3-8B4E-116549DD7896}"/>
    <dgm:cxn modelId="{1D7694C2-C456-4525-ABD5-17D86A43F831}" type="presOf" srcId="{FDF19ADD-0169-4E55-8DD3-266521E333E1}" destId="{AEBA811C-DC8E-4A89-9C48-A7998B0F25DB}" srcOrd="0" destOrd="0" presId="urn:microsoft.com/office/officeart/2018/2/layout/IconVerticalSolidList"/>
    <dgm:cxn modelId="{8A9666CA-E0B0-4C72-8B91-44592545F566}" type="presOf" srcId="{5E7DE603-6BC4-4459-A76B-21D4B105018D}" destId="{73C34DA0-DCB0-479F-90A8-418A4CBF12FE}" srcOrd="0" destOrd="0" presId="urn:microsoft.com/office/officeart/2018/2/layout/IconVerticalSolidList"/>
    <dgm:cxn modelId="{6BC7C8D5-1815-4923-9021-AC62D80C3DC6}" srcId="{01CB32FF-A45E-40A8-93E7-3C8117ED14B5}" destId="{629144C2-5F9A-42BE-8896-D66006ADBE51}" srcOrd="0" destOrd="0" parTransId="{05A2C138-0183-4E7E-B849-547417A79067}" sibTransId="{7044A4C3-32F2-48F4-B06E-FC8E499605D6}"/>
    <dgm:cxn modelId="{AC30C9FB-F419-4A04-B32E-18EFDCF75029}" type="presOf" srcId="{629144C2-5F9A-42BE-8896-D66006ADBE51}" destId="{ECC8C3EB-CEEC-4A24-9445-E1B31F469AF4}" srcOrd="0" destOrd="0" presId="urn:microsoft.com/office/officeart/2018/2/layout/IconVerticalSolidList"/>
    <dgm:cxn modelId="{90D4FC4E-1C25-47A0-AA75-B5962A522B3D}" type="presParOf" srcId="{12B6D70F-68FB-4541-B9CC-8D0990D47328}" destId="{FED79FCD-3468-4608-BC6B-8F67BE973D92}" srcOrd="0" destOrd="0" presId="urn:microsoft.com/office/officeart/2018/2/layout/IconVerticalSolidList"/>
    <dgm:cxn modelId="{952761C4-DA60-47C6-93BF-40E45F8FA6AC}" type="presParOf" srcId="{FED79FCD-3468-4608-BC6B-8F67BE973D92}" destId="{144B72AE-372C-4DEC-905E-44DBFED03C92}" srcOrd="0" destOrd="0" presId="urn:microsoft.com/office/officeart/2018/2/layout/IconVerticalSolidList"/>
    <dgm:cxn modelId="{A2958D76-B202-447D-9F46-06B42FE97138}" type="presParOf" srcId="{FED79FCD-3468-4608-BC6B-8F67BE973D92}" destId="{5CC8960E-C0EF-49CC-A93E-80F6DD3293A8}" srcOrd="1" destOrd="0" presId="urn:microsoft.com/office/officeart/2018/2/layout/IconVerticalSolidList"/>
    <dgm:cxn modelId="{DBF1483F-5CF9-438D-B538-400E34B5BA0D}" type="presParOf" srcId="{FED79FCD-3468-4608-BC6B-8F67BE973D92}" destId="{DC31D8B4-5CED-4BB4-BBBF-323B1A673478}" srcOrd="2" destOrd="0" presId="urn:microsoft.com/office/officeart/2018/2/layout/IconVerticalSolidList"/>
    <dgm:cxn modelId="{06A45A98-5326-49C1-ADBC-ADBE721C545A}" type="presParOf" srcId="{FED79FCD-3468-4608-BC6B-8F67BE973D92}" destId="{ECC8C3EB-CEEC-4A24-9445-E1B31F469AF4}" srcOrd="3" destOrd="0" presId="urn:microsoft.com/office/officeart/2018/2/layout/IconVerticalSolidList"/>
    <dgm:cxn modelId="{5B3E23E3-7680-4B35-A3D6-E4C699FA5F34}" type="presParOf" srcId="{12B6D70F-68FB-4541-B9CC-8D0990D47328}" destId="{45856C97-36C0-4A31-BE65-759A6489F2E4}" srcOrd="1" destOrd="0" presId="urn:microsoft.com/office/officeart/2018/2/layout/IconVerticalSolidList"/>
    <dgm:cxn modelId="{506B235A-20A6-4002-AFD3-ECFC5E07E2D8}" type="presParOf" srcId="{12B6D70F-68FB-4541-B9CC-8D0990D47328}" destId="{D1D74EB1-12DB-4E11-B435-F886E4A536D3}" srcOrd="2" destOrd="0" presId="urn:microsoft.com/office/officeart/2018/2/layout/IconVerticalSolidList"/>
    <dgm:cxn modelId="{1259BA76-7B74-48A5-BBEC-062094C39C5B}" type="presParOf" srcId="{D1D74EB1-12DB-4E11-B435-F886E4A536D3}" destId="{FAFF70D4-E14E-4893-93D8-C00405F11CDC}" srcOrd="0" destOrd="0" presId="urn:microsoft.com/office/officeart/2018/2/layout/IconVerticalSolidList"/>
    <dgm:cxn modelId="{2F70DB5C-6AA0-4C38-B658-5DAD45B4D8D3}" type="presParOf" srcId="{D1D74EB1-12DB-4E11-B435-F886E4A536D3}" destId="{F75750D0-754B-47BC-A5EA-4307A51E4948}" srcOrd="1" destOrd="0" presId="urn:microsoft.com/office/officeart/2018/2/layout/IconVerticalSolidList"/>
    <dgm:cxn modelId="{01C5D756-7FE6-49F6-A7AB-795F5847AA83}" type="presParOf" srcId="{D1D74EB1-12DB-4E11-B435-F886E4A536D3}" destId="{A280D2A8-504D-4C6A-88AF-DDB7F56A4DC4}" srcOrd="2" destOrd="0" presId="urn:microsoft.com/office/officeart/2018/2/layout/IconVerticalSolidList"/>
    <dgm:cxn modelId="{7BD8D8B3-5AAE-4EDC-8125-ED6E8AB7CF54}" type="presParOf" srcId="{D1D74EB1-12DB-4E11-B435-F886E4A536D3}" destId="{73C34DA0-DCB0-479F-90A8-418A4CBF12FE}" srcOrd="3" destOrd="0" presId="urn:microsoft.com/office/officeart/2018/2/layout/IconVerticalSolidList"/>
    <dgm:cxn modelId="{F8806AEE-EC49-4053-8D9C-51A2D8E6B430}" type="presParOf" srcId="{12B6D70F-68FB-4541-B9CC-8D0990D47328}" destId="{CF995866-0DE2-4712-9714-1C4C374DAFD7}" srcOrd="3" destOrd="0" presId="urn:microsoft.com/office/officeart/2018/2/layout/IconVerticalSolidList"/>
    <dgm:cxn modelId="{D08A5731-97A1-430F-B026-84AD2AE09FF3}" type="presParOf" srcId="{12B6D70F-68FB-4541-B9CC-8D0990D47328}" destId="{9D8A00D8-DADA-44A5-8C47-B632CDBE9B1F}" srcOrd="4" destOrd="0" presId="urn:microsoft.com/office/officeart/2018/2/layout/IconVerticalSolidList"/>
    <dgm:cxn modelId="{FFAA88CD-68B6-41A7-A20B-BCA0D74C2073}" type="presParOf" srcId="{9D8A00D8-DADA-44A5-8C47-B632CDBE9B1F}" destId="{5BC44CA0-0C3F-41BF-B8FF-658CB041EC9E}" srcOrd="0" destOrd="0" presId="urn:microsoft.com/office/officeart/2018/2/layout/IconVerticalSolidList"/>
    <dgm:cxn modelId="{79C9668D-4750-479F-8096-43C5843E82F5}" type="presParOf" srcId="{9D8A00D8-DADA-44A5-8C47-B632CDBE9B1F}" destId="{6687BD0A-C30E-4903-9410-10D27FBB3554}" srcOrd="1" destOrd="0" presId="urn:microsoft.com/office/officeart/2018/2/layout/IconVerticalSolidList"/>
    <dgm:cxn modelId="{1B4BEFD9-9745-4BCB-A6AC-381C67BC72D1}" type="presParOf" srcId="{9D8A00D8-DADA-44A5-8C47-B632CDBE9B1F}" destId="{CA07686E-6CA3-4A76-8807-737E27F58BAD}" srcOrd="2" destOrd="0" presId="urn:microsoft.com/office/officeart/2018/2/layout/IconVerticalSolidList"/>
    <dgm:cxn modelId="{6511C14D-0B05-41BF-8B8F-14B5A61EA1B1}" type="presParOf" srcId="{9D8A00D8-DADA-44A5-8C47-B632CDBE9B1F}" destId="{AEBA811C-DC8E-4A89-9C48-A7998B0F25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38175-C8D9-4267-BFB3-10B18DA21FB4}" type="doc">
      <dgm:prSet loTypeId="urn:microsoft.com/office/officeart/2005/8/layout/process4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8606F5-0568-4277-90E3-7282317B6C33}">
      <dgm:prSet custT="1"/>
      <dgm:spPr/>
      <dgm:t>
        <a:bodyPr/>
        <a:lstStyle/>
        <a:p>
          <a:r>
            <a:rPr lang="en-US" sz="1200" b="0" i="0" dirty="0">
              <a:solidFill>
                <a:schemeClr val="bg1"/>
              </a:solidFill>
            </a:rPr>
            <a:t>Researchers for the Next Generation Simulation (NGSIM) program collected detailed vehicle trajectory data on the above-specified freeway segments of US-101 and I-80 as well as the specified arterial segments of </a:t>
          </a:r>
          <a:r>
            <a:rPr lang="en-US" sz="1200" b="0" i="0" dirty="0" err="1">
              <a:solidFill>
                <a:schemeClr val="bg1"/>
              </a:solidFill>
            </a:rPr>
            <a:t>Lankershim</a:t>
          </a:r>
          <a:r>
            <a:rPr lang="en-US" sz="1200" b="0" i="0" dirty="0">
              <a:solidFill>
                <a:schemeClr val="bg1"/>
              </a:solidFill>
            </a:rPr>
            <a:t> Boulevard and Peachtree Street. Data were collected through a network of synchronized digital video cameras. NGVIDEO, a customized software application developed for the NGSIM program, transcribed the vehicle trajectory data from the videos</a:t>
          </a:r>
          <a:r>
            <a:rPr lang="en-US" sz="1100" b="0" i="0" dirty="0">
              <a:solidFill>
                <a:schemeClr val="bg1"/>
              </a:solidFill>
            </a:rPr>
            <a:t>.</a:t>
          </a:r>
          <a:endParaRPr lang="en-US" sz="1100" dirty="0">
            <a:solidFill>
              <a:schemeClr val="bg1"/>
            </a:solidFill>
          </a:endParaRPr>
        </a:p>
      </dgm:t>
    </dgm:pt>
    <dgm:pt modelId="{9FE16342-71B2-4591-A675-BADFE9E883FD}" type="parTrans" cxnId="{864F9279-E855-4545-B273-4BB06BB7DD42}">
      <dgm:prSet/>
      <dgm:spPr/>
      <dgm:t>
        <a:bodyPr/>
        <a:lstStyle/>
        <a:p>
          <a:endParaRPr lang="en-US"/>
        </a:p>
      </dgm:t>
    </dgm:pt>
    <dgm:pt modelId="{66B0B360-5898-4399-A3E0-5F1E4EF0F52C}" type="sibTrans" cxnId="{864F9279-E855-4545-B273-4BB06BB7DD42}">
      <dgm:prSet/>
      <dgm:spPr/>
      <dgm:t>
        <a:bodyPr/>
        <a:lstStyle/>
        <a:p>
          <a:endParaRPr lang="en-US"/>
        </a:p>
      </dgm:t>
    </dgm:pt>
    <dgm:pt modelId="{DF40C109-4BFF-4089-B78F-02B596973A1A}">
      <dgm:prSet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Link:</a:t>
          </a:r>
        </a:p>
        <a:p>
          <a:endParaRPr lang="en-US" sz="2000" dirty="0">
            <a:solidFill>
              <a:schemeClr val="bg1"/>
            </a:solidFill>
          </a:endParaRPr>
        </a:p>
        <a:p>
          <a:r>
            <a:rPr lang="en-CA" sz="2000" dirty="0">
              <a:solidFill>
                <a:schemeClr val="bg1"/>
              </a:solidFill>
            </a:rPr>
            <a:t>https://github.com/Shuoxuan/NGSIM_Cleaned_Dataset</a:t>
          </a:r>
          <a:endParaRPr lang="en-US" sz="2000" dirty="0">
            <a:solidFill>
              <a:schemeClr val="bg1"/>
            </a:solidFill>
          </a:endParaRPr>
        </a:p>
      </dgm:t>
    </dgm:pt>
    <dgm:pt modelId="{D96A3299-C166-49D3-ADB6-260EDD717195}" type="parTrans" cxnId="{C1C36A84-A516-460B-A5F8-A2E416AC06DC}">
      <dgm:prSet/>
      <dgm:spPr/>
      <dgm:t>
        <a:bodyPr/>
        <a:lstStyle/>
        <a:p>
          <a:endParaRPr lang="en-US"/>
        </a:p>
      </dgm:t>
    </dgm:pt>
    <dgm:pt modelId="{13EFE5D2-695D-41A7-A2D5-83784B3C11EB}" type="sibTrans" cxnId="{C1C36A84-A516-460B-A5F8-A2E416AC06DC}">
      <dgm:prSet/>
      <dgm:spPr/>
      <dgm:t>
        <a:bodyPr/>
        <a:lstStyle/>
        <a:p>
          <a:endParaRPr lang="en-US"/>
        </a:p>
      </dgm:t>
    </dgm:pt>
    <dgm:pt modelId="{2D21429A-617F-45E6-9D35-3A15E3A94812}" type="pres">
      <dgm:prSet presAssocID="{CAD38175-C8D9-4267-BFB3-10B18DA21FB4}" presName="Name0" presStyleCnt="0">
        <dgm:presLayoutVars>
          <dgm:dir/>
          <dgm:animLvl val="lvl"/>
          <dgm:resizeHandles val="exact"/>
        </dgm:presLayoutVars>
      </dgm:prSet>
      <dgm:spPr/>
    </dgm:pt>
    <dgm:pt modelId="{ACB6536A-366C-4472-BA05-0390980D3237}" type="pres">
      <dgm:prSet presAssocID="{DF40C109-4BFF-4089-B78F-02B596973A1A}" presName="boxAndChildren" presStyleCnt="0"/>
      <dgm:spPr/>
    </dgm:pt>
    <dgm:pt modelId="{507E5A3C-6458-4A69-851B-CEC00A44ECEB}" type="pres">
      <dgm:prSet presAssocID="{DF40C109-4BFF-4089-B78F-02B596973A1A}" presName="parentTextBox" presStyleLbl="node1" presStyleIdx="0" presStyleCnt="2" custLinFactNeighborX="47691" custLinFactNeighborY="562"/>
      <dgm:spPr/>
    </dgm:pt>
    <dgm:pt modelId="{8FF2703E-9B48-49F7-97A7-C8FE674721C2}" type="pres">
      <dgm:prSet presAssocID="{66B0B360-5898-4399-A3E0-5F1E4EF0F52C}" presName="sp" presStyleCnt="0"/>
      <dgm:spPr/>
    </dgm:pt>
    <dgm:pt modelId="{91CA7681-9C93-43B7-BC9B-8D892A89D478}" type="pres">
      <dgm:prSet presAssocID="{188606F5-0568-4277-90E3-7282317B6C33}" presName="arrowAndChildren" presStyleCnt="0"/>
      <dgm:spPr/>
    </dgm:pt>
    <dgm:pt modelId="{2A1501E9-6549-44D1-A373-AEECDBA39FE5}" type="pres">
      <dgm:prSet presAssocID="{188606F5-0568-4277-90E3-7282317B6C33}" presName="parentTextArrow" presStyleLbl="node1" presStyleIdx="1" presStyleCnt="2"/>
      <dgm:spPr/>
    </dgm:pt>
  </dgm:ptLst>
  <dgm:cxnLst>
    <dgm:cxn modelId="{33FD2149-3E12-4091-A17A-12D36C6C3C2C}" type="presOf" srcId="{CAD38175-C8D9-4267-BFB3-10B18DA21FB4}" destId="{2D21429A-617F-45E6-9D35-3A15E3A94812}" srcOrd="0" destOrd="0" presId="urn:microsoft.com/office/officeart/2005/8/layout/process4"/>
    <dgm:cxn modelId="{864F9279-E855-4545-B273-4BB06BB7DD42}" srcId="{CAD38175-C8D9-4267-BFB3-10B18DA21FB4}" destId="{188606F5-0568-4277-90E3-7282317B6C33}" srcOrd="0" destOrd="0" parTransId="{9FE16342-71B2-4591-A675-BADFE9E883FD}" sibTransId="{66B0B360-5898-4399-A3E0-5F1E4EF0F52C}"/>
    <dgm:cxn modelId="{C1C36A84-A516-460B-A5F8-A2E416AC06DC}" srcId="{CAD38175-C8D9-4267-BFB3-10B18DA21FB4}" destId="{DF40C109-4BFF-4089-B78F-02B596973A1A}" srcOrd="1" destOrd="0" parTransId="{D96A3299-C166-49D3-ADB6-260EDD717195}" sibTransId="{13EFE5D2-695D-41A7-A2D5-83784B3C11EB}"/>
    <dgm:cxn modelId="{6D7B919C-F082-4A60-B5AD-8D81AD737215}" type="presOf" srcId="{188606F5-0568-4277-90E3-7282317B6C33}" destId="{2A1501E9-6549-44D1-A373-AEECDBA39FE5}" srcOrd="0" destOrd="0" presId="urn:microsoft.com/office/officeart/2005/8/layout/process4"/>
    <dgm:cxn modelId="{018F49B9-F64C-43D7-9E3B-8D6C40CD1AFC}" type="presOf" srcId="{DF40C109-4BFF-4089-B78F-02B596973A1A}" destId="{507E5A3C-6458-4A69-851B-CEC00A44ECEB}" srcOrd="0" destOrd="0" presId="urn:microsoft.com/office/officeart/2005/8/layout/process4"/>
    <dgm:cxn modelId="{6CAC576D-F9F9-418D-9CB5-23DC04A5530E}" type="presParOf" srcId="{2D21429A-617F-45E6-9D35-3A15E3A94812}" destId="{ACB6536A-366C-4472-BA05-0390980D3237}" srcOrd="0" destOrd="0" presId="urn:microsoft.com/office/officeart/2005/8/layout/process4"/>
    <dgm:cxn modelId="{6B10AC76-938F-4918-9303-5032B26E8413}" type="presParOf" srcId="{ACB6536A-366C-4472-BA05-0390980D3237}" destId="{507E5A3C-6458-4A69-851B-CEC00A44ECEB}" srcOrd="0" destOrd="0" presId="urn:microsoft.com/office/officeart/2005/8/layout/process4"/>
    <dgm:cxn modelId="{24BA8780-DD2D-4CE6-B1DA-C193F38176B1}" type="presParOf" srcId="{2D21429A-617F-45E6-9D35-3A15E3A94812}" destId="{8FF2703E-9B48-49F7-97A7-C8FE674721C2}" srcOrd="1" destOrd="0" presId="urn:microsoft.com/office/officeart/2005/8/layout/process4"/>
    <dgm:cxn modelId="{8662BDED-289F-4786-B07D-D216B1E08DAC}" type="presParOf" srcId="{2D21429A-617F-45E6-9D35-3A15E3A94812}" destId="{91CA7681-9C93-43B7-BC9B-8D892A89D478}" srcOrd="2" destOrd="0" presId="urn:microsoft.com/office/officeart/2005/8/layout/process4"/>
    <dgm:cxn modelId="{5FE97A52-F510-4A2B-8ADA-F1EEBDE7EF28}" type="presParOf" srcId="{91CA7681-9C93-43B7-BC9B-8D892A89D478}" destId="{2A1501E9-6549-44D1-A373-AEECDBA39FE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62C186-0AEB-4446-8109-24E7D1005A5C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F40DEB-ADBE-482D-B5A9-EFCA5204EA1F}">
      <dgm:prSet/>
      <dgm:spPr/>
      <dgm:t>
        <a:bodyPr/>
        <a:lstStyle/>
        <a:p>
          <a:r>
            <a:rPr lang="en-US" dirty="0"/>
            <a:t>1.	Python: </a:t>
          </a:r>
          <a:r>
            <a:rPr lang="en-US" dirty="0" err="1"/>
            <a:t>Numpy</a:t>
          </a:r>
          <a:r>
            <a:rPr lang="en-US" dirty="0"/>
            <a:t>, Pandas, Scikit learn, Tensor flow, Matplotlib, </a:t>
          </a:r>
          <a:r>
            <a:rPr lang="en-US" dirty="0" err="1"/>
            <a:t>Streamlit</a:t>
          </a:r>
          <a:r>
            <a:rPr lang="en-US" dirty="0"/>
            <a:t>, and Seaborn</a:t>
          </a:r>
        </a:p>
      </dgm:t>
    </dgm:pt>
    <dgm:pt modelId="{64F8EA4F-0DCD-404A-96DD-C9250421E586}" type="parTrans" cxnId="{AF67CFDF-4D93-4F84-8353-E996B5E7A540}">
      <dgm:prSet/>
      <dgm:spPr/>
      <dgm:t>
        <a:bodyPr/>
        <a:lstStyle/>
        <a:p>
          <a:endParaRPr lang="en-US"/>
        </a:p>
      </dgm:t>
    </dgm:pt>
    <dgm:pt modelId="{B89FD300-3B59-4DE1-9247-F519E39C6D9F}" type="sibTrans" cxnId="{AF67CFDF-4D93-4F84-8353-E996B5E7A540}">
      <dgm:prSet/>
      <dgm:spPr/>
      <dgm:t>
        <a:bodyPr/>
        <a:lstStyle/>
        <a:p>
          <a:endParaRPr lang="en-US"/>
        </a:p>
      </dgm:t>
    </dgm:pt>
    <dgm:pt modelId="{7448590C-C063-4C88-BE7A-252F8653CAEA}">
      <dgm:prSet/>
      <dgm:spPr/>
      <dgm:t>
        <a:bodyPr/>
        <a:lstStyle/>
        <a:p>
          <a:r>
            <a:rPr lang="en-US" dirty="0"/>
            <a:t>2.	Neural Networks: CNN , KNN and RNN </a:t>
          </a:r>
        </a:p>
      </dgm:t>
    </dgm:pt>
    <dgm:pt modelId="{AB569655-DEC1-4B0C-A954-9294D4DDAF53}" type="parTrans" cxnId="{92DC7761-1B73-4BA8-9DD9-7359C8870CF2}">
      <dgm:prSet/>
      <dgm:spPr/>
      <dgm:t>
        <a:bodyPr/>
        <a:lstStyle/>
        <a:p>
          <a:endParaRPr lang="en-US"/>
        </a:p>
      </dgm:t>
    </dgm:pt>
    <dgm:pt modelId="{51A19BED-6216-456D-9E19-76CBB36A6FE3}" type="sibTrans" cxnId="{92DC7761-1B73-4BA8-9DD9-7359C8870CF2}">
      <dgm:prSet/>
      <dgm:spPr/>
      <dgm:t>
        <a:bodyPr/>
        <a:lstStyle/>
        <a:p>
          <a:endParaRPr lang="en-US"/>
        </a:p>
      </dgm:t>
    </dgm:pt>
    <dgm:pt modelId="{5225B27B-C9E9-4F37-9F4F-8B0C828AC71B}">
      <dgm:prSet/>
      <dgm:spPr/>
      <dgm:t>
        <a:bodyPr/>
        <a:lstStyle/>
        <a:p>
          <a:r>
            <a:rPr lang="en-US"/>
            <a:t>3.	Data Cleaning/Smoothing </a:t>
          </a:r>
        </a:p>
      </dgm:t>
    </dgm:pt>
    <dgm:pt modelId="{E5444C27-5891-403A-AA6A-068CCD77C683}" type="parTrans" cxnId="{54148A68-60DD-4AF3-9DB6-CF7A4561BB27}">
      <dgm:prSet/>
      <dgm:spPr/>
      <dgm:t>
        <a:bodyPr/>
        <a:lstStyle/>
        <a:p>
          <a:endParaRPr lang="en-US"/>
        </a:p>
      </dgm:t>
    </dgm:pt>
    <dgm:pt modelId="{B4C7815D-874B-4B6F-9B6A-8918EDDF927A}" type="sibTrans" cxnId="{54148A68-60DD-4AF3-9DB6-CF7A4561BB27}">
      <dgm:prSet/>
      <dgm:spPr/>
      <dgm:t>
        <a:bodyPr/>
        <a:lstStyle/>
        <a:p>
          <a:endParaRPr lang="en-US"/>
        </a:p>
      </dgm:t>
    </dgm:pt>
    <dgm:pt modelId="{AEF9A9F1-2EE2-43D6-BD5D-00C441A4D099}">
      <dgm:prSet/>
      <dgm:spPr/>
      <dgm:t>
        <a:bodyPr/>
        <a:lstStyle/>
        <a:p>
          <a:r>
            <a:rPr lang="en-US"/>
            <a:t>4.	Data Visualization: Tableau and Dashboard for visualization</a:t>
          </a:r>
        </a:p>
      </dgm:t>
    </dgm:pt>
    <dgm:pt modelId="{8229949D-2D9C-480D-BEF2-E6ECE93E7BCB}" type="parTrans" cxnId="{D437C4CB-39B8-4CF5-AC64-AFBC093031D0}">
      <dgm:prSet/>
      <dgm:spPr/>
      <dgm:t>
        <a:bodyPr/>
        <a:lstStyle/>
        <a:p>
          <a:endParaRPr lang="en-US"/>
        </a:p>
      </dgm:t>
    </dgm:pt>
    <dgm:pt modelId="{63C810DF-46DF-4F3B-A0AD-BF26CA738CFB}" type="sibTrans" cxnId="{D437C4CB-39B8-4CF5-AC64-AFBC093031D0}">
      <dgm:prSet/>
      <dgm:spPr/>
      <dgm:t>
        <a:bodyPr/>
        <a:lstStyle/>
        <a:p>
          <a:endParaRPr lang="en-US"/>
        </a:p>
      </dgm:t>
    </dgm:pt>
    <dgm:pt modelId="{283F7A5F-B15C-440C-976C-03DDE917C428}">
      <dgm:prSet/>
      <dgm:spPr/>
      <dgm:t>
        <a:bodyPr/>
        <a:lstStyle/>
        <a:p>
          <a:r>
            <a:rPr lang="en-US"/>
            <a:t>5.	Microsoft Azure</a:t>
          </a:r>
        </a:p>
      </dgm:t>
    </dgm:pt>
    <dgm:pt modelId="{EE60AE83-D46A-4344-A483-8292F1FBD961}" type="parTrans" cxnId="{9476C3DF-1C22-4F03-9C6F-7A5176606E0B}">
      <dgm:prSet/>
      <dgm:spPr/>
      <dgm:t>
        <a:bodyPr/>
        <a:lstStyle/>
        <a:p>
          <a:endParaRPr lang="en-US"/>
        </a:p>
      </dgm:t>
    </dgm:pt>
    <dgm:pt modelId="{DD428705-B0F8-4B86-BD61-0B0F16246F27}" type="sibTrans" cxnId="{9476C3DF-1C22-4F03-9C6F-7A5176606E0B}">
      <dgm:prSet/>
      <dgm:spPr/>
      <dgm:t>
        <a:bodyPr/>
        <a:lstStyle/>
        <a:p>
          <a:endParaRPr lang="en-US"/>
        </a:p>
      </dgm:t>
    </dgm:pt>
    <dgm:pt modelId="{ADC61603-0501-4833-BD87-0F31BE1EE253}">
      <dgm:prSet/>
      <dgm:spPr/>
      <dgm:t>
        <a:bodyPr/>
        <a:lstStyle/>
        <a:p>
          <a:r>
            <a:rPr lang="en-US"/>
            <a:t>6.	Modal sensing</a:t>
          </a:r>
        </a:p>
      </dgm:t>
    </dgm:pt>
    <dgm:pt modelId="{DC445584-CCCB-46F6-9BC0-173B8F092933}" type="parTrans" cxnId="{9EF86B53-3714-400B-A661-D917774434A3}">
      <dgm:prSet/>
      <dgm:spPr/>
      <dgm:t>
        <a:bodyPr/>
        <a:lstStyle/>
        <a:p>
          <a:endParaRPr lang="en-US"/>
        </a:p>
      </dgm:t>
    </dgm:pt>
    <dgm:pt modelId="{3E886BA4-E5C8-48B5-BB08-80FBF0AFB894}" type="sibTrans" cxnId="{9EF86B53-3714-400B-A661-D917774434A3}">
      <dgm:prSet/>
      <dgm:spPr/>
      <dgm:t>
        <a:bodyPr/>
        <a:lstStyle/>
        <a:p>
          <a:endParaRPr lang="en-US"/>
        </a:p>
      </dgm:t>
    </dgm:pt>
    <dgm:pt modelId="{9606EE60-EEA7-4500-B66D-5370A2956EA9}" type="pres">
      <dgm:prSet presAssocID="{8462C186-0AEB-4446-8109-24E7D1005A5C}" presName="linear" presStyleCnt="0">
        <dgm:presLayoutVars>
          <dgm:animLvl val="lvl"/>
          <dgm:resizeHandles val="exact"/>
        </dgm:presLayoutVars>
      </dgm:prSet>
      <dgm:spPr/>
    </dgm:pt>
    <dgm:pt modelId="{5978C950-AD54-427B-9AB5-285ACFEFA6B9}" type="pres">
      <dgm:prSet presAssocID="{1EF40DEB-ADBE-482D-B5A9-EFCA5204EA1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E5FEE77-EE7B-4382-84C9-E7BB895367EA}" type="pres">
      <dgm:prSet presAssocID="{B89FD300-3B59-4DE1-9247-F519E39C6D9F}" presName="spacer" presStyleCnt="0"/>
      <dgm:spPr/>
    </dgm:pt>
    <dgm:pt modelId="{932C3C1B-24E4-44AD-A0F0-E8697219757C}" type="pres">
      <dgm:prSet presAssocID="{7448590C-C063-4C88-BE7A-252F8653CA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4FD2094-F08F-4C7E-B1A1-8BBA739EADD5}" type="pres">
      <dgm:prSet presAssocID="{51A19BED-6216-456D-9E19-76CBB36A6FE3}" presName="spacer" presStyleCnt="0"/>
      <dgm:spPr/>
    </dgm:pt>
    <dgm:pt modelId="{33789E6A-797C-4127-BF83-E2ED6743904E}" type="pres">
      <dgm:prSet presAssocID="{5225B27B-C9E9-4F37-9F4F-8B0C828AC71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BA66904-5E03-4FA1-994E-DE171C63CFD6}" type="pres">
      <dgm:prSet presAssocID="{B4C7815D-874B-4B6F-9B6A-8918EDDF927A}" presName="spacer" presStyleCnt="0"/>
      <dgm:spPr/>
    </dgm:pt>
    <dgm:pt modelId="{6EC7FED0-D672-489D-B50F-F3CC4144E2EA}" type="pres">
      <dgm:prSet presAssocID="{AEF9A9F1-2EE2-43D6-BD5D-00C441A4D0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C868463-5C07-4C69-B62A-601EC815B75A}" type="pres">
      <dgm:prSet presAssocID="{63C810DF-46DF-4F3B-A0AD-BF26CA738CFB}" presName="spacer" presStyleCnt="0"/>
      <dgm:spPr/>
    </dgm:pt>
    <dgm:pt modelId="{FE7FB6FA-D5C0-4C44-A0C1-E94E9D40B878}" type="pres">
      <dgm:prSet presAssocID="{283F7A5F-B15C-440C-976C-03DDE917C4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981F3C-5D42-4092-A2F3-D98B06CB3878}" type="pres">
      <dgm:prSet presAssocID="{DD428705-B0F8-4B86-BD61-0B0F16246F27}" presName="spacer" presStyleCnt="0"/>
      <dgm:spPr/>
    </dgm:pt>
    <dgm:pt modelId="{0E989F14-3660-4520-8907-8B951D32DEB0}" type="pres">
      <dgm:prSet presAssocID="{ADC61603-0501-4833-BD87-0F31BE1EE2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E38F10C-9F4D-4932-B3E8-E26658B9F783}" type="presOf" srcId="{8462C186-0AEB-4446-8109-24E7D1005A5C}" destId="{9606EE60-EEA7-4500-B66D-5370A2956EA9}" srcOrd="0" destOrd="0" presId="urn:microsoft.com/office/officeart/2005/8/layout/vList2"/>
    <dgm:cxn modelId="{F76A252A-8FB9-43C6-AF88-65C216AC2A9F}" type="presOf" srcId="{5225B27B-C9E9-4F37-9F4F-8B0C828AC71B}" destId="{33789E6A-797C-4127-BF83-E2ED6743904E}" srcOrd="0" destOrd="0" presId="urn:microsoft.com/office/officeart/2005/8/layout/vList2"/>
    <dgm:cxn modelId="{22D7A932-F0B6-4C83-9200-98A0D318451D}" type="presOf" srcId="{7448590C-C063-4C88-BE7A-252F8653CAEA}" destId="{932C3C1B-24E4-44AD-A0F0-E8697219757C}" srcOrd="0" destOrd="0" presId="urn:microsoft.com/office/officeart/2005/8/layout/vList2"/>
    <dgm:cxn modelId="{92DC7761-1B73-4BA8-9DD9-7359C8870CF2}" srcId="{8462C186-0AEB-4446-8109-24E7D1005A5C}" destId="{7448590C-C063-4C88-BE7A-252F8653CAEA}" srcOrd="1" destOrd="0" parTransId="{AB569655-DEC1-4B0C-A954-9294D4DDAF53}" sibTransId="{51A19BED-6216-456D-9E19-76CBB36A6FE3}"/>
    <dgm:cxn modelId="{54148A68-60DD-4AF3-9DB6-CF7A4561BB27}" srcId="{8462C186-0AEB-4446-8109-24E7D1005A5C}" destId="{5225B27B-C9E9-4F37-9F4F-8B0C828AC71B}" srcOrd="2" destOrd="0" parTransId="{E5444C27-5891-403A-AA6A-068CCD77C683}" sibTransId="{B4C7815D-874B-4B6F-9B6A-8918EDDF927A}"/>
    <dgm:cxn modelId="{E607FC6A-7430-4E2C-838B-255FD9976446}" type="presOf" srcId="{283F7A5F-B15C-440C-976C-03DDE917C428}" destId="{FE7FB6FA-D5C0-4C44-A0C1-E94E9D40B878}" srcOrd="0" destOrd="0" presId="urn:microsoft.com/office/officeart/2005/8/layout/vList2"/>
    <dgm:cxn modelId="{9EF86B53-3714-400B-A661-D917774434A3}" srcId="{8462C186-0AEB-4446-8109-24E7D1005A5C}" destId="{ADC61603-0501-4833-BD87-0F31BE1EE253}" srcOrd="5" destOrd="0" parTransId="{DC445584-CCCB-46F6-9BC0-173B8F092933}" sibTransId="{3E886BA4-E5C8-48B5-BB08-80FBF0AFB894}"/>
    <dgm:cxn modelId="{B3D50BB0-E795-429A-AB98-BF6E0B82AF8C}" type="presOf" srcId="{ADC61603-0501-4833-BD87-0F31BE1EE253}" destId="{0E989F14-3660-4520-8907-8B951D32DEB0}" srcOrd="0" destOrd="0" presId="urn:microsoft.com/office/officeart/2005/8/layout/vList2"/>
    <dgm:cxn modelId="{7740E7B3-6E4F-409A-AB4A-10E3D01CBB08}" type="presOf" srcId="{1EF40DEB-ADBE-482D-B5A9-EFCA5204EA1F}" destId="{5978C950-AD54-427B-9AB5-285ACFEFA6B9}" srcOrd="0" destOrd="0" presId="urn:microsoft.com/office/officeart/2005/8/layout/vList2"/>
    <dgm:cxn modelId="{D437C4CB-39B8-4CF5-AC64-AFBC093031D0}" srcId="{8462C186-0AEB-4446-8109-24E7D1005A5C}" destId="{AEF9A9F1-2EE2-43D6-BD5D-00C441A4D099}" srcOrd="3" destOrd="0" parTransId="{8229949D-2D9C-480D-BEF2-E6ECE93E7BCB}" sibTransId="{63C810DF-46DF-4F3B-A0AD-BF26CA738CFB}"/>
    <dgm:cxn modelId="{9476C3DF-1C22-4F03-9C6F-7A5176606E0B}" srcId="{8462C186-0AEB-4446-8109-24E7D1005A5C}" destId="{283F7A5F-B15C-440C-976C-03DDE917C428}" srcOrd="4" destOrd="0" parTransId="{EE60AE83-D46A-4344-A483-8292F1FBD961}" sibTransId="{DD428705-B0F8-4B86-BD61-0B0F16246F27}"/>
    <dgm:cxn modelId="{AF67CFDF-4D93-4F84-8353-E996B5E7A540}" srcId="{8462C186-0AEB-4446-8109-24E7D1005A5C}" destId="{1EF40DEB-ADBE-482D-B5A9-EFCA5204EA1F}" srcOrd="0" destOrd="0" parTransId="{64F8EA4F-0DCD-404A-96DD-C9250421E586}" sibTransId="{B89FD300-3B59-4DE1-9247-F519E39C6D9F}"/>
    <dgm:cxn modelId="{2B3E07F5-8A5A-4CD0-BAA4-18741DE1067C}" type="presOf" srcId="{AEF9A9F1-2EE2-43D6-BD5D-00C441A4D099}" destId="{6EC7FED0-D672-489D-B50F-F3CC4144E2EA}" srcOrd="0" destOrd="0" presId="urn:microsoft.com/office/officeart/2005/8/layout/vList2"/>
    <dgm:cxn modelId="{5888ABB4-1FAD-430C-ADCB-82AE18037E19}" type="presParOf" srcId="{9606EE60-EEA7-4500-B66D-5370A2956EA9}" destId="{5978C950-AD54-427B-9AB5-285ACFEFA6B9}" srcOrd="0" destOrd="0" presId="urn:microsoft.com/office/officeart/2005/8/layout/vList2"/>
    <dgm:cxn modelId="{A39F89FF-C262-4BBC-9032-469D0EC4F94D}" type="presParOf" srcId="{9606EE60-EEA7-4500-B66D-5370A2956EA9}" destId="{2E5FEE77-EE7B-4382-84C9-E7BB895367EA}" srcOrd="1" destOrd="0" presId="urn:microsoft.com/office/officeart/2005/8/layout/vList2"/>
    <dgm:cxn modelId="{7F217225-A917-48BC-A196-D8B22AFA0983}" type="presParOf" srcId="{9606EE60-EEA7-4500-B66D-5370A2956EA9}" destId="{932C3C1B-24E4-44AD-A0F0-E8697219757C}" srcOrd="2" destOrd="0" presId="urn:microsoft.com/office/officeart/2005/8/layout/vList2"/>
    <dgm:cxn modelId="{75078BBB-E836-4A4B-B357-31F708502561}" type="presParOf" srcId="{9606EE60-EEA7-4500-B66D-5370A2956EA9}" destId="{44FD2094-F08F-4C7E-B1A1-8BBA739EADD5}" srcOrd="3" destOrd="0" presId="urn:microsoft.com/office/officeart/2005/8/layout/vList2"/>
    <dgm:cxn modelId="{3DE27991-D55C-48FB-A148-2FE19BA43E92}" type="presParOf" srcId="{9606EE60-EEA7-4500-B66D-5370A2956EA9}" destId="{33789E6A-797C-4127-BF83-E2ED6743904E}" srcOrd="4" destOrd="0" presId="urn:microsoft.com/office/officeart/2005/8/layout/vList2"/>
    <dgm:cxn modelId="{A66CB423-86B1-4483-87EE-22E1C49DB0BF}" type="presParOf" srcId="{9606EE60-EEA7-4500-B66D-5370A2956EA9}" destId="{1BA66904-5E03-4FA1-994E-DE171C63CFD6}" srcOrd="5" destOrd="0" presId="urn:microsoft.com/office/officeart/2005/8/layout/vList2"/>
    <dgm:cxn modelId="{4B8336D4-038F-40CB-BCC3-E0A333CD27F0}" type="presParOf" srcId="{9606EE60-EEA7-4500-B66D-5370A2956EA9}" destId="{6EC7FED0-D672-489D-B50F-F3CC4144E2EA}" srcOrd="6" destOrd="0" presId="urn:microsoft.com/office/officeart/2005/8/layout/vList2"/>
    <dgm:cxn modelId="{97908B5D-255D-48E4-A921-DB00A815D062}" type="presParOf" srcId="{9606EE60-EEA7-4500-B66D-5370A2956EA9}" destId="{CC868463-5C07-4C69-B62A-601EC815B75A}" srcOrd="7" destOrd="0" presId="urn:microsoft.com/office/officeart/2005/8/layout/vList2"/>
    <dgm:cxn modelId="{5F650C5E-F7CE-4101-809D-967223151AA9}" type="presParOf" srcId="{9606EE60-EEA7-4500-B66D-5370A2956EA9}" destId="{FE7FB6FA-D5C0-4C44-A0C1-E94E9D40B878}" srcOrd="8" destOrd="0" presId="urn:microsoft.com/office/officeart/2005/8/layout/vList2"/>
    <dgm:cxn modelId="{A6D655BB-B822-4913-86E5-A5137BBBC543}" type="presParOf" srcId="{9606EE60-EEA7-4500-B66D-5370A2956EA9}" destId="{DC981F3C-5D42-4092-A2F3-D98B06CB3878}" srcOrd="9" destOrd="0" presId="urn:microsoft.com/office/officeart/2005/8/layout/vList2"/>
    <dgm:cxn modelId="{C01E21F6-3F13-4B07-A4EB-EF9DD465F2E4}" type="presParOf" srcId="{9606EE60-EEA7-4500-B66D-5370A2956EA9}" destId="{0E989F14-3660-4520-8907-8B951D32DEB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B72AE-372C-4DEC-905E-44DBFED03C92}">
      <dsp:nvSpPr>
        <dsp:cNvPr id="0" name=""/>
        <dsp:cNvSpPr/>
      </dsp:nvSpPr>
      <dsp:spPr>
        <a:xfrm>
          <a:off x="0" y="411"/>
          <a:ext cx="7360764" cy="963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8960E-C0EF-49CC-A93E-80F6DD3293A8}">
      <dsp:nvSpPr>
        <dsp:cNvPr id="0" name=""/>
        <dsp:cNvSpPr/>
      </dsp:nvSpPr>
      <dsp:spPr>
        <a:xfrm>
          <a:off x="291390" y="217148"/>
          <a:ext cx="529801" cy="5298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8C3EB-CEEC-4A24-9445-E1B31F469AF4}">
      <dsp:nvSpPr>
        <dsp:cNvPr id="0" name=""/>
        <dsp:cNvSpPr/>
      </dsp:nvSpPr>
      <dsp:spPr>
        <a:xfrm>
          <a:off x="1112582" y="411"/>
          <a:ext cx="6248181" cy="96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47" tIns="101947" rIns="101947" bIns="101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Cameras, LiDAR, and Radar Sensors perform inaccurately during harsh weather conditions </a:t>
          </a:r>
        </a:p>
      </dsp:txBody>
      <dsp:txXfrm>
        <a:off x="1112582" y="411"/>
        <a:ext cx="6248181" cy="963274"/>
      </dsp:txXfrm>
    </dsp:sp>
    <dsp:sp modelId="{FAFF70D4-E14E-4893-93D8-C00405F11CDC}">
      <dsp:nvSpPr>
        <dsp:cNvPr id="0" name=""/>
        <dsp:cNvSpPr/>
      </dsp:nvSpPr>
      <dsp:spPr>
        <a:xfrm>
          <a:off x="0" y="1204505"/>
          <a:ext cx="7360764" cy="963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750D0-754B-47BC-A5EA-4307A51E4948}">
      <dsp:nvSpPr>
        <dsp:cNvPr id="0" name=""/>
        <dsp:cNvSpPr/>
      </dsp:nvSpPr>
      <dsp:spPr>
        <a:xfrm>
          <a:off x="291390" y="1421241"/>
          <a:ext cx="529801" cy="5298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34DA0-DCB0-479F-90A8-418A4CBF12FE}">
      <dsp:nvSpPr>
        <dsp:cNvPr id="0" name=""/>
        <dsp:cNvSpPr/>
      </dsp:nvSpPr>
      <dsp:spPr>
        <a:xfrm>
          <a:off x="1112582" y="1204505"/>
          <a:ext cx="6248181" cy="96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47" tIns="101947" rIns="101947" bIns="101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Most car-following models are based off assumptions and not data based resulting biases in real life scenarios</a:t>
          </a:r>
          <a:endParaRPr lang="en-US" sz="1600" kern="1200" dirty="0"/>
        </a:p>
      </dsp:txBody>
      <dsp:txXfrm>
        <a:off x="1112582" y="1204505"/>
        <a:ext cx="6248181" cy="963274"/>
      </dsp:txXfrm>
    </dsp:sp>
    <dsp:sp modelId="{5BC44CA0-0C3F-41BF-B8FF-658CB041EC9E}">
      <dsp:nvSpPr>
        <dsp:cNvPr id="0" name=""/>
        <dsp:cNvSpPr/>
      </dsp:nvSpPr>
      <dsp:spPr>
        <a:xfrm>
          <a:off x="0" y="2408598"/>
          <a:ext cx="7360764" cy="963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7BD0A-C30E-4903-9410-10D27FBB3554}">
      <dsp:nvSpPr>
        <dsp:cNvPr id="0" name=""/>
        <dsp:cNvSpPr/>
      </dsp:nvSpPr>
      <dsp:spPr>
        <a:xfrm>
          <a:off x="291390" y="2625335"/>
          <a:ext cx="529801" cy="5298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A811C-DC8E-4A89-9C48-A7998B0F25DB}">
      <dsp:nvSpPr>
        <dsp:cNvPr id="0" name=""/>
        <dsp:cNvSpPr/>
      </dsp:nvSpPr>
      <dsp:spPr>
        <a:xfrm>
          <a:off x="1112582" y="2408598"/>
          <a:ext cx="6248181" cy="96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47" tIns="101947" rIns="101947" bIns="101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Safety concerns around unknown intentions of other road users, communications between vehicles and road infrastructures.  </a:t>
          </a:r>
          <a:endParaRPr lang="en-US" sz="1600" kern="1200" dirty="0"/>
        </a:p>
      </dsp:txBody>
      <dsp:txXfrm>
        <a:off x="1112582" y="2408598"/>
        <a:ext cx="6248181" cy="963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E5A3C-6458-4A69-851B-CEC00A44ECEB}">
      <dsp:nvSpPr>
        <dsp:cNvPr id="0" name=""/>
        <dsp:cNvSpPr/>
      </dsp:nvSpPr>
      <dsp:spPr>
        <a:xfrm>
          <a:off x="0" y="2534086"/>
          <a:ext cx="4638903" cy="16613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Link: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bg1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bg1"/>
              </a:solidFill>
            </a:rPr>
            <a:t>https://github.com/Shuoxuan/NGSIM_Cleaned_Dataset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534086"/>
        <a:ext cx="4638903" cy="1661394"/>
      </dsp:txXfrm>
    </dsp:sp>
    <dsp:sp modelId="{2A1501E9-6549-44D1-A373-AEECDBA39FE5}">
      <dsp:nvSpPr>
        <dsp:cNvPr id="0" name=""/>
        <dsp:cNvSpPr/>
      </dsp:nvSpPr>
      <dsp:spPr>
        <a:xfrm rot="10800000">
          <a:off x="0" y="1891"/>
          <a:ext cx="4638903" cy="2555224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bg1"/>
              </a:solidFill>
            </a:rPr>
            <a:t>Researchers for the Next Generation Simulation (NGSIM) program collected detailed vehicle trajectory data on the above-specified freeway segments of US-101 and I-80 as well as the specified arterial segments of </a:t>
          </a:r>
          <a:r>
            <a:rPr lang="en-US" sz="1200" b="0" i="0" kern="1200" dirty="0" err="1">
              <a:solidFill>
                <a:schemeClr val="bg1"/>
              </a:solidFill>
            </a:rPr>
            <a:t>Lankershim</a:t>
          </a:r>
          <a:r>
            <a:rPr lang="en-US" sz="1200" b="0" i="0" kern="1200" dirty="0">
              <a:solidFill>
                <a:schemeClr val="bg1"/>
              </a:solidFill>
            </a:rPr>
            <a:t> Boulevard and Peachtree Street. Data were collected through a network of synchronized digital video cameras. NGVIDEO, a customized software application developed for the NGSIM program, transcribed the vehicle trajectory data from the videos</a:t>
          </a:r>
          <a:r>
            <a:rPr lang="en-US" sz="1100" b="0" i="0" kern="1200" dirty="0">
              <a:solidFill>
                <a:schemeClr val="bg1"/>
              </a:solidFill>
            </a:rPr>
            <a:t>.</a:t>
          </a:r>
          <a:endParaRPr lang="en-US" sz="1100" kern="1200" dirty="0">
            <a:solidFill>
              <a:schemeClr val="bg1"/>
            </a:solidFill>
          </a:endParaRPr>
        </a:p>
      </dsp:txBody>
      <dsp:txXfrm rot="10800000">
        <a:off x="0" y="1891"/>
        <a:ext cx="4638903" cy="1660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8C950-AD54-427B-9AB5-285ACFEFA6B9}">
      <dsp:nvSpPr>
        <dsp:cNvPr id="0" name=""/>
        <dsp:cNvSpPr/>
      </dsp:nvSpPr>
      <dsp:spPr>
        <a:xfrm>
          <a:off x="0" y="73100"/>
          <a:ext cx="8946541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	Python: </a:t>
          </a:r>
          <a:r>
            <a:rPr lang="en-US" sz="1600" kern="1200" dirty="0" err="1"/>
            <a:t>Numpy</a:t>
          </a:r>
          <a:r>
            <a:rPr lang="en-US" sz="1600" kern="1200" dirty="0"/>
            <a:t>, Pandas, Scikit learn, Tensor flow, Matplotlib, </a:t>
          </a:r>
          <a:r>
            <a:rPr lang="en-US" sz="1600" kern="1200" dirty="0" err="1"/>
            <a:t>Streamlit</a:t>
          </a:r>
          <a:r>
            <a:rPr lang="en-US" sz="1600" kern="1200" dirty="0"/>
            <a:t>, and Seaborn</a:t>
          </a:r>
        </a:p>
      </dsp:txBody>
      <dsp:txXfrm>
        <a:off x="31070" y="104170"/>
        <a:ext cx="8884401" cy="574340"/>
      </dsp:txXfrm>
    </dsp:sp>
    <dsp:sp modelId="{932C3C1B-24E4-44AD-A0F0-E8697219757C}">
      <dsp:nvSpPr>
        <dsp:cNvPr id="0" name=""/>
        <dsp:cNvSpPr/>
      </dsp:nvSpPr>
      <dsp:spPr>
        <a:xfrm>
          <a:off x="0" y="755660"/>
          <a:ext cx="8946541" cy="636480"/>
        </a:xfrm>
        <a:prstGeom prst="roundRect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	Neural Networks: CNN , KNN and RNN </a:t>
          </a:r>
        </a:p>
      </dsp:txBody>
      <dsp:txXfrm>
        <a:off x="31070" y="786730"/>
        <a:ext cx="8884401" cy="574340"/>
      </dsp:txXfrm>
    </dsp:sp>
    <dsp:sp modelId="{33789E6A-797C-4127-BF83-E2ED6743904E}">
      <dsp:nvSpPr>
        <dsp:cNvPr id="0" name=""/>
        <dsp:cNvSpPr/>
      </dsp:nvSpPr>
      <dsp:spPr>
        <a:xfrm>
          <a:off x="0" y="1438220"/>
          <a:ext cx="8946541" cy="636480"/>
        </a:xfrm>
        <a:prstGeom prst="roundRect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	Data Cleaning/Smoothing </a:t>
          </a:r>
        </a:p>
      </dsp:txBody>
      <dsp:txXfrm>
        <a:off x="31070" y="1469290"/>
        <a:ext cx="8884401" cy="574340"/>
      </dsp:txXfrm>
    </dsp:sp>
    <dsp:sp modelId="{6EC7FED0-D672-489D-B50F-F3CC4144E2EA}">
      <dsp:nvSpPr>
        <dsp:cNvPr id="0" name=""/>
        <dsp:cNvSpPr/>
      </dsp:nvSpPr>
      <dsp:spPr>
        <a:xfrm>
          <a:off x="0" y="2120780"/>
          <a:ext cx="8946541" cy="636480"/>
        </a:xfrm>
        <a:prstGeom prst="roundRect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	Data Visualization: Tableau and Dashboard for visualization</a:t>
          </a:r>
        </a:p>
      </dsp:txBody>
      <dsp:txXfrm>
        <a:off x="31070" y="2151850"/>
        <a:ext cx="8884401" cy="574340"/>
      </dsp:txXfrm>
    </dsp:sp>
    <dsp:sp modelId="{FE7FB6FA-D5C0-4C44-A0C1-E94E9D40B878}">
      <dsp:nvSpPr>
        <dsp:cNvPr id="0" name=""/>
        <dsp:cNvSpPr/>
      </dsp:nvSpPr>
      <dsp:spPr>
        <a:xfrm>
          <a:off x="0" y="2803340"/>
          <a:ext cx="8946541" cy="636480"/>
        </a:xfrm>
        <a:prstGeom prst="roundRect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	Microsoft Azure</a:t>
          </a:r>
        </a:p>
      </dsp:txBody>
      <dsp:txXfrm>
        <a:off x="31070" y="2834410"/>
        <a:ext cx="8884401" cy="574340"/>
      </dsp:txXfrm>
    </dsp:sp>
    <dsp:sp modelId="{0E989F14-3660-4520-8907-8B951D32DEB0}">
      <dsp:nvSpPr>
        <dsp:cNvPr id="0" name=""/>
        <dsp:cNvSpPr/>
      </dsp:nvSpPr>
      <dsp:spPr>
        <a:xfrm>
          <a:off x="0" y="3485900"/>
          <a:ext cx="8946541" cy="636480"/>
        </a:xfrm>
        <a:prstGeom prst="round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	Modal sensing</a:t>
          </a:r>
        </a:p>
      </dsp:txBody>
      <dsp:txXfrm>
        <a:off x="31070" y="3516970"/>
        <a:ext cx="8884401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2079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2941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369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9622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1148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85740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22627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32077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38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2321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9925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7584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1177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7761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5166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07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8B2D982-8ED3-4379-BD89-2CB3D3EE114C}" type="datetimeFigureOut">
              <a:rPr lang="en-NG" smtClean="0"/>
              <a:t>15/06/2023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7D7D6-F778-434C-BF52-17953927832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5413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BADB0946-5B1C-4D38-A4E6-AFA3F429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24916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FDBF1-8B49-4E81-A31A-806B3D55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5" y="4854346"/>
            <a:ext cx="11145509" cy="8680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solidFill>
                  <a:srgbClr val="EBEBEB"/>
                </a:solidFill>
              </a:rPr>
              <a:t>Autonomous Car following: Prediction of inter-vehicle distance</a:t>
            </a:r>
            <a:endParaRPr lang="en-NG" sz="2600" b="1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DDBB5-C02F-486D-9CE8-F41082A1D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2">
                    <a:lumMod val="40000"/>
                    <a:lumOff val="60000"/>
                  </a:schemeClr>
                </a:solidFill>
              </a:rPr>
              <a:t>Group 5</a:t>
            </a:r>
            <a:endParaRPr lang="en-NG" b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9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042B41-CFBF-4E11-965F-B1906826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ED9FFD70-7E69-43F7-BAFF-08A75B3A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DF1BF-DD11-C281-0B6C-8EE58BC52FA6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Assumption based on Autonomous following Car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sng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Graphic 7" descr="Auto Racing">
            <a:extLst>
              <a:ext uri="{FF2B5EF4-FFF2-40B4-BE49-F238E27FC236}">
                <a16:creationId xmlns:a16="http://schemas.microsoft.com/office/drawing/2014/main" id="{40507E92-E263-D9D0-601D-D2A1F3425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583" y="2368150"/>
            <a:ext cx="3413845" cy="3413845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27598-8B66-26BA-BDA5-E96AE674BD84}"/>
              </a:ext>
            </a:extLst>
          </p:cNvPr>
          <p:cNvSpPr txBox="1"/>
          <p:nvPr/>
        </p:nvSpPr>
        <p:spPr>
          <a:xfrm>
            <a:off x="4389416" y="2548281"/>
            <a:ext cx="74810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j-ea"/>
                <a:cs typeface="+mj-cs"/>
              </a:rPr>
              <a:t>The subject vehicle and the lead vehicle's bumper-to-bumper separation shouldn't be any closer than a safe distance.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j-ea"/>
                <a:cs typeface="+mj-cs"/>
              </a:rPr>
              <a:t>Gentle Braking when conditions are normal. When conditions are crucial, deceleration surpasses what is comfortable, and once the threat has been removed, comfortable braking is used.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j-ea"/>
                <a:cs typeface="+mj-cs"/>
              </a:rPr>
              <a:t>It should be easy to switch between driving modes, such as from acceleration to car-following mode.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251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622F565-CC40-124E-755B-13FBB2EA1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98EAA-36D1-40AE-9403-9967EE5F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Skill required for project work</a:t>
            </a:r>
            <a:endParaRPr lang="en-NG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51BDE-C9CA-3B2C-F841-CDC5C30DA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468837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959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BE4DC-C359-4473-907E-78B7EBE9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Current update</a:t>
            </a:r>
            <a:endParaRPr lang="en-NG">
              <a:solidFill>
                <a:srgbClr val="EBEBEB"/>
              </a:solidFill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2CDE-3D9B-485F-ADEC-9EB296701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6" y="2036190"/>
            <a:ext cx="5987802" cy="4694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100" b="0" i="0" dirty="0">
              <a:effectLst/>
              <a:latin typeface="Century Gothic" panose="020B0502020202020204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Century Gothic" panose="020B0502020202020204" pitchFamily="34" charset="0"/>
              </a:rPr>
              <a:t>A</a:t>
            </a:r>
            <a:r>
              <a:rPr lang="en-US" sz="1600" b="0" i="0" dirty="0">
                <a:effectLst/>
                <a:latin typeface="Century Gothic" panose="020B0502020202020204" pitchFamily="34" charset="0"/>
              </a:rPr>
              <a:t>dd two new columns: "dataset" (containing names like "i80" or "us101") and "period" (e.g., "4:00 - 4:15 pm").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Century Gothic" panose="020B0502020202020204" pitchFamily="34" charset="0"/>
              </a:rPr>
              <a:t>Combine all the i80 and us101 data files separately 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Century Gothic" panose="020B0502020202020204" pitchFamily="34" charset="0"/>
              </a:rPr>
              <a:t>Filter the data to include only non-lane-changing vehicle pairs where the unique lane ID for a given vehicle ID is equal to 1.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Century Gothic" panose="020B0502020202020204" pitchFamily="34" charset="0"/>
              </a:rPr>
              <a:t>Treat the us101 data as the training set and the i80 data as the test set.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Century Gothic" panose="020B0502020202020204" pitchFamily="34" charset="0"/>
              </a:rPr>
              <a:t>Train a random forest model using the us101 training set.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Century Gothic" panose="020B0502020202020204" pitchFamily="34" charset="0"/>
              </a:rPr>
              <a:t>Test the trained model on the i80 test set.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Century Gothic" panose="020B0502020202020204" pitchFamily="34" charset="0"/>
              </a:rPr>
              <a:t>Verify the accuracy of the model's predictions based on the correct equations of motion calculations.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100" b="0" i="0" dirty="0">
              <a:effectLst/>
              <a:latin typeface="Century Gothic" panose="020B0502020202020204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100" b="0" i="0" dirty="0">
              <a:effectLst/>
              <a:latin typeface="Söhne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100" b="0" i="0" dirty="0">
              <a:effectLst/>
              <a:latin typeface="Söhne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100" dirty="0"/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2A30D4-5DB3-DB86-5496-5188C8DC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6" b="12974"/>
          <a:stretch/>
        </p:blipFill>
        <p:spPr>
          <a:xfrm>
            <a:off x="6091916" y="2603230"/>
            <a:ext cx="5883254" cy="33093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0175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9921E-AB02-4ABA-AADD-8C75289E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Foreseen Challenges with project</a:t>
            </a:r>
            <a:endParaRPr lang="en-NG" sz="3300"/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72B5E7-CF86-7170-F572-93285CB8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r="3035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C198F-3A2C-4DC7-908C-151029AD0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6306568" cy="4195481"/>
          </a:xfrm>
        </p:spPr>
        <p:txBody>
          <a:bodyPr>
            <a:normAutofit/>
          </a:bodyPr>
          <a:lstStyle/>
          <a:p>
            <a:r>
              <a:rPr lang="en-US" dirty="0"/>
              <a:t>Detecting surroundings vehicles information accurately (e.g. distance between vehicles) in real time is very important.</a:t>
            </a:r>
          </a:p>
          <a:p>
            <a:pPr lvl="1"/>
            <a:r>
              <a:rPr lang="en-US" dirty="0"/>
              <a:t>Algorithm to calculate the inter-vehicle distance </a:t>
            </a:r>
          </a:p>
          <a:p>
            <a:pPr lvl="1"/>
            <a:r>
              <a:rPr lang="en-US" dirty="0"/>
              <a:t>Data partitioning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1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25BFD-A5D9-4911-9ABE-BC6B2B52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Agenda</a:t>
            </a:r>
            <a:endParaRPr lang="en-NG" b="1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7BEC-C53C-4ED7-A1F7-2D04643C7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16931"/>
            <a:ext cx="618818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Autonomous vehicles</a:t>
            </a:r>
          </a:p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  <a:p>
            <a:r>
              <a:rPr lang="en-US" dirty="0">
                <a:solidFill>
                  <a:srgbClr val="FFFFFF"/>
                </a:solidFill>
              </a:rPr>
              <a:t>Previous Research</a:t>
            </a:r>
          </a:p>
          <a:p>
            <a:r>
              <a:rPr lang="en-US" dirty="0">
                <a:solidFill>
                  <a:srgbClr val="FFFFFF"/>
                </a:solidFill>
              </a:rPr>
              <a:t>Source of dataset and EDA </a:t>
            </a:r>
          </a:p>
          <a:p>
            <a:r>
              <a:rPr lang="en-US" dirty="0">
                <a:solidFill>
                  <a:srgbClr val="FFFFFF"/>
                </a:solidFill>
              </a:rPr>
              <a:t>Project Assumptions</a:t>
            </a:r>
          </a:p>
          <a:p>
            <a:r>
              <a:rPr lang="en-US" dirty="0">
                <a:solidFill>
                  <a:srgbClr val="FFFFFF"/>
                </a:solidFill>
              </a:rPr>
              <a:t>Tools required</a:t>
            </a:r>
          </a:p>
          <a:p>
            <a:r>
              <a:rPr lang="en-US" dirty="0">
                <a:solidFill>
                  <a:srgbClr val="FFFFFF"/>
                </a:solidFill>
              </a:rPr>
              <a:t>Project Update</a:t>
            </a:r>
          </a:p>
          <a:p>
            <a:r>
              <a:rPr lang="en-US" dirty="0">
                <a:solidFill>
                  <a:srgbClr val="FFFFFF"/>
                </a:solidFill>
              </a:rPr>
              <a:t>Foreseen challenges in the project </a:t>
            </a:r>
          </a:p>
          <a:p>
            <a:r>
              <a:rPr lang="en-US" dirty="0">
                <a:solidFill>
                  <a:srgbClr val="FFFFFF"/>
                </a:solidFill>
              </a:rPr>
              <a:t>Proposed project outcome</a:t>
            </a:r>
          </a:p>
          <a:p>
            <a:endParaRPr lang="en-NG" dirty="0">
              <a:solidFill>
                <a:srgbClr val="FFFFFF"/>
              </a:solidFill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Rolls of blueprints">
            <a:extLst>
              <a:ext uri="{FF2B5EF4-FFF2-40B4-BE49-F238E27FC236}">
                <a16:creationId xmlns:a16="http://schemas.microsoft.com/office/drawing/2014/main" id="{00151593-7B79-ADA2-C0EB-C3779F92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93" r="-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70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A222-9F2D-4C89-8C32-7FA9E2B5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10706"/>
            <a:ext cx="7575446" cy="5942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Autonomous cars, also known as self-driving cars, are vehicles that can operate without direct human input. These cars use a combination of sensors, cameras, radar, and other technologies to detect their surroundings and make decisions based on that information.</a:t>
            </a:r>
          </a:p>
          <a:p>
            <a:pPr>
              <a:lnSpc>
                <a:spcPct val="90000"/>
              </a:lnSpc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Autonomous cars can be categorized into different levels of autonomy based on the extent of human input required. The six levels of autonomy are: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0: No automation - The driver has full control of the vehicle at all times.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1: Driver assistance - The car can assist the driver with either steering or accelerating/decelerating, but not at the same time.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2: Partial automation - The car can assist the driver with both steering and accelerating/decelerating simultaneously, but the driver must remain engaged and ready to take control at any time.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3: Conditional automation - The car can operate without driver input under certain conditions, but the driver must be ready to take control when requested by the car.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4: High automation - The car can operate without driver input under most conditions, but the driver may need to take control in certain situations.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900" b="0" i="0" dirty="0">
                <a:solidFill>
                  <a:srgbClr val="FFFFFF"/>
                </a:solidFill>
                <a:effectLst/>
                <a:latin typeface="Söhne"/>
              </a:rPr>
              <a:t>Level 5: Full automation - The car can operate without driver input under all conditions and can perform all driving tasks.</a:t>
            </a:r>
          </a:p>
          <a:p>
            <a:pPr>
              <a:lnSpc>
                <a:spcPct val="90000"/>
              </a:lnSpc>
            </a:pPr>
            <a:endParaRPr lang="en-NG" sz="1000" dirty="0">
              <a:solidFill>
                <a:srgbClr val="FFFFFF"/>
              </a:solidFill>
            </a:endParaRP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2E44C-CE70-0A05-7251-43421C6A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8" r="32907" b="-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A278C-95BD-4603-A5BF-D5F24F04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633435" cy="98107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EBEBEB"/>
                </a:solidFill>
              </a:rPr>
              <a:t>Autonomous Vehicles</a:t>
            </a:r>
            <a:endParaRPr lang="en-NG" sz="36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12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5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B24B5-0C4E-4CC3-99F9-5F7C5322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Problem statement</a:t>
            </a:r>
            <a:endParaRPr lang="en-NG" sz="4400">
              <a:solidFill>
                <a:srgbClr val="EBEBEB"/>
              </a:solidFill>
            </a:endParaRPr>
          </a:p>
        </p:txBody>
      </p:sp>
      <p:sp>
        <p:nvSpPr>
          <p:cNvPr id="63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39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ectangle 41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AA24F-0379-445D-B514-96A01D00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47" y="4428086"/>
            <a:ext cx="5752911" cy="1955990"/>
          </a:xfrm>
          <a:prstGeom prst="rect">
            <a:avLst/>
          </a:prstGeom>
          <a:effectLst/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C8F3156-1B93-B8EE-CD6C-6936A8FD6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952701"/>
              </p:ext>
            </p:extLst>
          </p:nvPr>
        </p:nvGraphicFramePr>
        <p:xfrm>
          <a:off x="4507582" y="895545"/>
          <a:ext cx="7360764" cy="3372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2075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3BD9E-019B-4424-BC3E-C73DCB71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Objectives</a:t>
            </a:r>
            <a:endParaRPr lang="en-NG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865C-0621-49F9-980C-02A67321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7798"/>
            <a:ext cx="6904139" cy="45460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The main objectives of this project work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Predict the inter-vehicle distance between two autonomous cars.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To minimize the error in this prediction (inter-vehicle distance) using RNN.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DC7E2334-DB6A-21AD-7C07-39B6158CA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2" r="31319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616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3BD9E-019B-4424-BC3E-C73DCB71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Past Research work </a:t>
            </a:r>
            <a:endParaRPr lang="en-NG">
              <a:solidFill>
                <a:srgbClr val="EBEBEB"/>
              </a:solidFill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865C-0621-49F9-980C-02A67321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15" y="2296950"/>
            <a:ext cx="11848542" cy="422129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 err="1"/>
              <a:t>Abdelmoghit</a:t>
            </a:r>
            <a:r>
              <a:rPr lang="en-US" sz="1800" dirty="0"/>
              <a:t> et al proposed an algorithm based on stereo vision for distance measurement using only web cameras, and the calculation formula contains simple terms based on web cameras criteria obtained by manual measurement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Li et al (2022) utilized the following driving characteristics from real-world microscopic driving data and combines them with Deep Reinforcement Learning to realize autonomous following decision control. In their model, they proposed an agent-environment interaction model of an autonomous car-following decision-making model to provide automatic driving that is safe, effective, and comfortable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Gao et al (2019) developed a learning-based algorithm to predict the CUV’s lane change intention and a car-following controller is designed by incorporating the lane-change intentions of the CUV. The estimation of CUV lane change intentions and the autonomous vehicle safety control strategy in a common and high-risk mixed traffic scenario. The CUV cuts into the lanes of adjacent autonomous vehicles in a non-cooperative manner. The </a:t>
            </a:r>
            <a:r>
              <a:rPr lang="en-US" sz="1800" dirty="0" err="1"/>
              <a:t>libsvm</a:t>
            </a:r>
            <a:r>
              <a:rPr lang="en-US" sz="1800" dirty="0"/>
              <a:t> toolbox in the MATLAB environment was used to model the driver’s lane-changing behavior and select the radial basis function as the kernel function of the SVM classifier.</a:t>
            </a:r>
          </a:p>
        </p:txBody>
      </p:sp>
    </p:spTree>
    <p:extLst>
      <p:ext uri="{BB962C8B-B14F-4D97-AF65-F5344CB8AC3E}">
        <p14:creationId xmlns:p14="http://schemas.microsoft.com/office/powerpoint/2010/main" val="2781601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B2514-D75F-40D8-BA50-B37B1242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/>
              <a:t>Dataset Source</a:t>
            </a:r>
            <a:endParaRPr lang="en-NG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27EA95-EB53-C196-72FF-3611FB23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2884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41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40474C-C3FE-15D8-C16B-AC8FF63A0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938361"/>
              </p:ext>
            </p:extLst>
          </p:nvPr>
        </p:nvGraphicFramePr>
        <p:xfrm>
          <a:off x="5410950" y="2052918"/>
          <a:ext cx="4638903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634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24182-0A65-4EEF-B4E7-047BD309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919BD-412B-A254-9104-A5DA72E98F04}"/>
              </a:ext>
            </a:extLst>
          </p:cNvPr>
          <p:cNvSpPr txBox="1"/>
          <p:nvPr/>
        </p:nvSpPr>
        <p:spPr>
          <a:xfrm>
            <a:off x="319910" y="2548281"/>
            <a:ext cx="5451627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a. The dataset used in this project is called Next Generation Simulation (NGSIM) and it is publicly available on the U.S. Department of Transportation website.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b. The NGSIM dataset consists of 25 columns and 11.8 million rows of vehicle trajectory data which was captured using a network of synchronized digital video cameras on 4 different locations (US 101, I-80).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c. The data contains the location of a vehicle at every one-tenth of a second, which gives the exact position of each vehicle relative to other vehicles.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6A2C5-1F72-BD01-1CA1-2DFD8093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159489"/>
            <a:ext cx="5451627" cy="24396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2858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24182-0A65-4EEF-B4E7-047BD309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919BD-412B-A254-9104-A5DA72E98F04}"/>
              </a:ext>
            </a:extLst>
          </p:cNvPr>
          <p:cNvSpPr txBox="1"/>
          <p:nvPr/>
        </p:nvSpPr>
        <p:spPr>
          <a:xfrm>
            <a:off x="319910" y="2548281"/>
            <a:ext cx="5451627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79F54-DDCF-4714-B5AE-03F708FB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738586"/>
            <a:ext cx="5484604" cy="296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9BED4-D240-46E3-A50D-76CE108B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97" y="2587999"/>
            <a:ext cx="5818328" cy="37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2419</TotalTime>
  <Words>1042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Söhne</vt:lpstr>
      <vt:lpstr>Wingdings</vt:lpstr>
      <vt:lpstr>Wingdings 3</vt:lpstr>
      <vt:lpstr>Ion</vt:lpstr>
      <vt:lpstr>Autonomous Car following: Prediction of inter-vehicle distance</vt:lpstr>
      <vt:lpstr>Agenda</vt:lpstr>
      <vt:lpstr>Autonomous Vehicles</vt:lpstr>
      <vt:lpstr>Problem statement</vt:lpstr>
      <vt:lpstr>Project Objectives</vt:lpstr>
      <vt:lpstr>Past Research work </vt:lpstr>
      <vt:lpstr>Dataset Source</vt:lpstr>
      <vt:lpstr>Exploratory Data Analysis</vt:lpstr>
      <vt:lpstr>Exploratory Data Analysis</vt:lpstr>
      <vt:lpstr>PowerPoint Presentation</vt:lpstr>
      <vt:lpstr>Skill required for project work</vt:lpstr>
      <vt:lpstr>Current update</vt:lpstr>
      <vt:lpstr>Foreseen Challenges with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inter-vehicle distance in an autonomous vehicle using the CNN and RNN to improve the modal sensing</dc:title>
  <dc:creator>Olabisi Fadahunsi</dc:creator>
  <cp:lastModifiedBy>Olabisi Fadahunsi</cp:lastModifiedBy>
  <cp:revision>24</cp:revision>
  <dcterms:created xsi:type="dcterms:W3CDTF">2023-02-17T20:47:33Z</dcterms:created>
  <dcterms:modified xsi:type="dcterms:W3CDTF">2023-06-15T16:30:55Z</dcterms:modified>
</cp:coreProperties>
</file>